
<file path=[Content_Types].xml><?xml version="1.0" encoding="utf-8"?>
<Types xmlns="http://schemas.openxmlformats.org/package/2006/content-types">
  <Default Extension="m4v" ContentType="video/unknown"/>
  <Default Extension="jpg" ContentType="image/jpeg"/>
  <Default Extension="xml" ContentType="application/xml"/>
  <Default Extension="jpeg" ContentType="image/jpeg"/>
  <Default Extension="png" ContentType="image/pn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0" r:id="rId1"/>
  </p:sldMasterIdLst>
  <p:sldIdLst>
    <p:sldId id="256" r:id="rId2"/>
    <p:sldId id="260" r:id="rId3"/>
    <p:sldId id="258" r:id="rId4"/>
    <p:sldId id="261" r:id="rId5"/>
    <p:sldId id="259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56" autoAdjust="0"/>
    <p:restoredTop sz="94660"/>
  </p:normalViewPr>
  <p:slideViewPr>
    <p:cSldViewPr snapToGrid="0" snapToObjects="1">
      <p:cViewPr>
        <p:scale>
          <a:sx n="80" d="100"/>
          <a:sy n="80" d="100"/>
        </p:scale>
        <p:origin x="-2504" y="-4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10" Type="http://schemas.openxmlformats.org/officeDocument/2006/relationships/viewProps" Target="viewProps.xml"/><Relationship Id="rId5" Type="http://schemas.openxmlformats.org/officeDocument/2006/relationships/slide" Target="slides/slide4.xml"/><Relationship Id="rId7" Type="http://schemas.openxmlformats.org/officeDocument/2006/relationships/slide" Target="slides/slide6.xml"/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presProps" Target="presProps.xml"/><Relationship Id="rId3" Type="http://schemas.openxmlformats.org/officeDocument/2006/relationships/slide" Target="slides/slide2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Tit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9463" y="1597025"/>
            <a:ext cx="7583488" cy="1679575"/>
          </a:xfrm>
        </p:spPr>
        <p:txBody>
          <a:bodyPr anchor="b" anchorCtr="0"/>
          <a:lstStyle>
            <a:lvl1pPr>
              <a:defRPr sz="5400"/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9463" y="3276600"/>
            <a:ext cx="7583487" cy="1752600"/>
          </a:xfrm>
        </p:spPr>
        <p:txBody>
          <a:bodyPr/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18/11/10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6787" y="838200"/>
            <a:ext cx="3474720" cy="1619250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3000" b="1" kern="1200" dirty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727892" y="838200"/>
            <a:ext cx="3474720" cy="4572000"/>
          </a:xfrm>
          <a:prstGeom prst="roundRect">
            <a:avLst>
              <a:gd name="adj" fmla="val 10888"/>
            </a:avLst>
          </a:prstGeom>
          <a:solidFill>
            <a:schemeClr val="bg1">
              <a:lumMod val="75000"/>
            </a:schemeClr>
          </a:solidFill>
          <a:effectLst>
            <a:reflection blurRad="6350" stA="20000" endA="300" endPos="25500" dist="50800" dir="5400000" sy="-10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6787" y="2474258"/>
            <a:ext cx="3474720" cy="2743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spcAft>
                <a:spcPts val="0"/>
              </a:spcAft>
              <a:buSzPct val="90000"/>
              <a:buFont typeface="Wingdings" pitchFamily="2" charset="2"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18/11/10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89647"/>
            <a:ext cx="7583488" cy="1143000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18/11/10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3" y="1371600"/>
            <a:ext cx="7583488" cy="13716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spcAft>
                <a:spcPts val="0"/>
              </a:spcAft>
              <a:buSzPct val="90000"/>
              <a:buFont typeface="Wingdings" pitchFamily="2" charset="2"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2743200"/>
            <a:ext cx="4114800" cy="2819400"/>
          </a:xfrm>
          <a:prstGeom prst="roundRect">
            <a:avLst>
              <a:gd name="adj" fmla="val 10888"/>
            </a:avLst>
          </a:prstGeom>
          <a:solidFill>
            <a:schemeClr val="bg1">
              <a:lumMod val="75000"/>
            </a:schemeClr>
          </a:solidFill>
          <a:effectLst>
            <a:reflection blurRad="6350" stA="20000" endA="300" endPos="38500" dist="50800" dir="5400000" sy="-10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 marL="365760" indent="-365760">
              <a:defRPr/>
            </a:lvl1pPr>
            <a:lvl2pPr marL="731520" indent="-365760">
              <a:defRPr/>
            </a:lvl2pPr>
            <a:lvl3pPr marL="1097280" indent="-365760">
              <a:defRPr/>
            </a:lvl3pPr>
            <a:lvl4pPr marL="1463040" indent="-365760">
              <a:defRPr/>
            </a:lvl4pPr>
            <a:lvl5pPr marL="1828800" indent="-365760">
              <a:defRPr/>
            </a:lvl5pPr>
            <a:lvl6pPr marL="2194560" indent="-365760">
              <a:defRPr/>
            </a:lvl6pPr>
            <a:lvl7pPr marL="2560320" indent="-365760">
              <a:defRPr/>
            </a:lvl7pPr>
            <a:lvl8pPr marL="2926080" indent="-365760">
              <a:defRPr/>
            </a:lvl8pPr>
            <a:lvl9pPr marL="3291840" indent="-365760">
              <a:defRPr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18/11/10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Vertica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838200"/>
            <a:ext cx="1676400" cy="5053013"/>
          </a:xfrm>
        </p:spPr>
        <p:txBody>
          <a:bodyPr vert="eaVert"/>
          <a:lstStyle>
            <a:lvl1pPr>
              <a:defRPr sz="3600"/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838200"/>
            <a:ext cx="6019800" cy="505301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18/11/10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18/11/10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Tex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1812" y="3254188"/>
            <a:ext cx="7580376" cy="168536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5400" b="1" kern="120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14600" y="457200"/>
            <a:ext cx="4114800" cy="2743200"/>
          </a:xfrm>
          <a:prstGeom prst="roundRect">
            <a:avLst>
              <a:gd name="adj" fmla="val 10888"/>
            </a:avLst>
          </a:prstGeom>
          <a:solidFill>
            <a:schemeClr val="bg1">
              <a:lumMod val="75000"/>
            </a:schemeClr>
          </a:solidFill>
          <a:effectLst>
            <a:reflection blurRad="6350" stA="20000" endA="300" endPos="38500" dist="50800" dir="5400000" sy="-10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1812" y="4953000"/>
            <a:ext cx="7580376" cy="9144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18/11/10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6450" y="1627188"/>
            <a:ext cx="7580376" cy="1682496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4400" b="1" kern="1200" dirty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6450" y="3309411"/>
            <a:ext cx="7580376" cy="175564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ct val="90000"/>
              <a:buFont typeface="Wingdings" pitchFamily="2" charset="2"/>
              <a:buNone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18/11/10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6788" y="1600200"/>
            <a:ext cx="3529584" cy="4288536"/>
          </a:xfrm>
        </p:spPr>
        <p:txBody>
          <a:bodyPr>
            <a:normAutofit/>
          </a:bodyPr>
          <a:lstStyle>
            <a:lvl1pPr marL="231775" indent="-231775">
              <a:defRPr sz="1800"/>
            </a:lvl1pPr>
            <a:lvl2pPr marL="457200" indent="-231775">
              <a:defRPr sz="1800"/>
            </a:lvl2pPr>
            <a:lvl3pPr marL="688975" indent="-231775">
              <a:defRPr sz="1800"/>
            </a:lvl3pPr>
            <a:lvl4pPr marL="914400" indent="-231775">
              <a:defRPr sz="1800"/>
            </a:lvl4pPr>
            <a:lvl5pPr marL="1146175" indent="-231775">
              <a:defRPr sz="1800"/>
            </a:lvl5pPr>
            <a:lvl6pPr marL="1371600" indent="-231775">
              <a:defRPr sz="1800"/>
            </a:lvl6pPr>
            <a:lvl7pPr marL="1603375" indent="-231775">
              <a:defRPr sz="1800"/>
            </a:lvl7pPr>
            <a:lvl8pPr marL="1828800" indent="-231775">
              <a:defRPr sz="1800"/>
            </a:lvl8pPr>
            <a:lvl9pPr marL="2060575" indent="-231775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529584" cy="4288536"/>
          </a:xfrm>
        </p:spPr>
        <p:txBody>
          <a:bodyPr>
            <a:normAutofit/>
          </a:bodyPr>
          <a:lstStyle>
            <a:lvl1pPr marL="231775" indent="-231775">
              <a:defRPr sz="1800"/>
            </a:lvl1pPr>
            <a:lvl2pPr marL="457200" indent="-231775">
              <a:defRPr sz="1800"/>
            </a:lvl2pPr>
            <a:lvl3pPr marL="688975" indent="-231775">
              <a:defRPr sz="1800"/>
            </a:lvl3pPr>
            <a:lvl4pPr marL="914400" indent="-231775">
              <a:defRPr sz="1800"/>
            </a:lvl4pPr>
            <a:lvl5pPr marL="1146175" indent="-231775">
              <a:defRPr sz="1800"/>
            </a:lvl5pPr>
            <a:lvl6pPr marL="1371600" indent="-231775">
              <a:defRPr sz="1800"/>
            </a:lvl6pPr>
            <a:lvl7pPr marL="1603375" indent="-231775">
              <a:defRPr sz="1800"/>
            </a:lvl7pPr>
            <a:lvl8pPr marL="1828800" indent="-231775">
              <a:defRPr sz="1800"/>
            </a:lvl8pPr>
            <a:lvl9pPr marL="2060575" indent="-231775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18/11/10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6216" y="1272988"/>
            <a:ext cx="3529584" cy="879475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6216" y="2174875"/>
            <a:ext cx="3529584" cy="3716338"/>
          </a:xfrm>
        </p:spPr>
        <p:txBody>
          <a:bodyPr>
            <a:normAutofit/>
          </a:bodyPr>
          <a:lstStyle>
            <a:lvl1pPr marL="231775" indent="-231775">
              <a:defRPr sz="1800"/>
            </a:lvl1pPr>
            <a:lvl2pPr marL="457200" indent="-231775">
              <a:defRPr sz="1800"/>
            </a:lvl2pPr>
            <a:lvl3pPr marL="688975" indent="-231775">
              <a:defRPr sz="1800"/>
            </a:lvl3pPr>
            <a:lvl4pPr marL="914400" indent="-231775">
              <a:defRPr sz="1800"/>
            </a:lvl4pPr>
            <a:lvl5pPr marL="1146175" indent="-231775">
              <a:defRPr sz="1800"/>
            </a:lvl5pPr>
            <a:lvl6pPr marL="1371600" indent="-231775">
              <a:tabLst/>
              <a:defRPr sz="1800"/>
            </a:lvl6pPr>
            <a:lvl7pPr marL="1603375" indent="-231775">
              <a:tabLst/>
              <a:defRPr sz="1800"/>
            </a:lvl7pPr>
            <a:lvl8pPr marL="1828800" indent="-231775">
              <a:tabLst/>
              <a:defRPr sz="1800"/>
            </a:lvl8pPr>
            <a:lvl9pPr marL="2060575" indent="-231775">
              <a:tabLst/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72988"/>
            <a:ext cx="3529584" cy="879475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3529584" cy="3716338"/>
          </a:xfrm>
        </p:spPr>
        <p:txBody>
          <a:bodyPr>
            <a:noAutofit/>
          </a:bodyPr>
          <a:lstStyle>
            <a:lvl1pPr marL="2317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2pPr>
            <a:lvl3pPr marL="6889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3pPr>
            <a:lvl4pPr marL="914400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4pPr>
            <a:lvl5pPr marL="11461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5pPr>
            <a:lvl6pPr marL="1371600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6pPr>
            <a:lvl7pPr marL="16033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7pPr>
            <a:lvl8pPr marL="1828800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8pPr>
            <a:lvl9pPr marL="2060575" indent="-231775" algn="l" defTabSz="914400" rtl="0" eaLnBrk="1" latinLnBrk="0" hangingPunct="1">
              <a:buSzPct val="90000"/>
              <a:buFont typeface="Wingdings" pitchFamily="2" charset="2"/>
              <a:defRPr lang="en-US" sz="1800" kern="1200" dirty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18/11/10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18/11/10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18/11/10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Blan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6787" y="838200"/>
            <a:ext cx="3474720" cy="1619250"/>
          </a:xfr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3000" b="1" kern="1200" dirty="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7892" y="838200"/>
            <a:ext cx="3474720" cy="4572000"/>
          </a:xfrm>
        </p:spPr>
        <p:txBody>
          <a:bodyPr>
            <a:normAutofit/>
          </a:bodyPr>
          <a:lstStyle>
            <a:lvl1pPr marL="282575" indent="-282575">
              <a:defRPr sz="2400"/>
            </a:lvl1pPr>
            <a:lvl2pPr marL="573088" indent="-282575">
              <a:defRPr sz="2200"/>
            </a:lvl2pPr>
            <a:lvl3pPr marL="855663" indent="-282575">
              <a:defRPr sz="2000"/>
            </a:lvl3pPr>
            <a:lvl4pPr marL="1146175" indent="-282575">
              <a:defRPr sz="1800"/>
            </a:lvl4pPr>
            <a:lvl5pPr marL="1430338" indent="-282575">
              <a:defRPr sz="1800"/>
            </a:lvl5pPr>
            <a:lvl6pPr marL="1712913" indent="-282575">
              <a:defRPr sz="1800"/>
            </a:lvl6pPr>
            <a:lvl7pPr marL="2003425" indent="-282575">
              <a:defRPr sz="1800"/>
            </a:lvl7pPr>
            <a:lvl8pPr marL="2286000" indent="-282575">
              <a:defRPr sz="1800"/>
            </a:lvl8pPr>
            <a:lvl9pPr marL="2568575" indent="-282575"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6787" y="2474258"/>
            <a:ext cx="3474720" cy="27432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600"/>
              </a:spcBef>
              <a:buNone/>
              <a:defRPr lang="en-US" sz="1800" kern="1200" smtClean="0">
                <a:solidFill>
                  <a:schemeClr val="bg1"/>
                </a:solidFill>
                <a:effectLst>
                  <a:outerShdw blurRad="101600" dist="12700" dir="3600000" algn="tl" rotWithShape="0">
                    <a:prstClr val="black">
                      <a:alpha val="3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spcBef>
                <a:spcPts val="2000"/>
              </a:spcBef>
              <a:spcAft>
                <a:spcPts val="0"/>
              </a:spcAft>
              <a:buSzPct val="90000"/>
              <a:buFont typeface="Wingdings" pitchFamily="2" charset="2"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18/11/10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verlayText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89647"/>
            <a:ext cx="75834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CA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5675" y="1600200"/>
            <a:ext cx="7232650" cy="4291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86400" y="617220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8E36636D-D922-432D-A958-524484B5923D}" type="datetimeFigureOut">
              <a:rPr lang="en-US" smtClean="0"/>
              <a:pPr/>
              <a:t>18/11/10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1722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bg1"/>
                </a:solidFill>
              </a:defRPr>
            </a:lvl1pPr>
          </a:lstStyle>
          <a:p>
            <a:fld id="{DF28FB93-0A08-4E7D-8E63-9EFA29F1E0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  <p:sldLayoutId id="2147483882" r:id="rId12"/>
    <p:sldLayoutId id="2147483883" r:id="rId13"/>
  </p:sldLayoutIdLst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  <p:txStyles>
    <p:titleStyle>
      <a:lvl1pPr algn="ctr" defTabSz="914400" rtl="0" eaLnBrk="1" latinLnBrk="0" hangingPunct="1">
        <a:lnSpc>
          <a:spcPct val="95000"/>
        </a:lnSpc>
        <a:spcBef>
          <a:spcPct val="0"/>
        </a:spcBef>
        <a:buNone/>
        <a:defRPr sz="4800" b="1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spcAft>
          <a:spcPts val="0"/>
        </a:spcAft>
        <a:buSzPct val="90000"/>
        <a:buFont typeface="Wingdings" pitchFamily="2" charset="2"/>
        <a:buChar char=""/>
        <a:defRPr sz="24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000"/>
        </a:spcBef>
        <a:spcAft>
          <a:spcPts val="0"/>
        </a:spcAft>
        <a:buSzPct val="90000"/>
        <a:buFont typeface="Wingdings" pitchFamily="2" charset="2"/>
        <a:buChar char=""/>
        <a:defRPr sz="22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1000"/>
        </a:spcBef>
        <a:spcAft>
          <a:spcPts val="0"/>
        </a:spcAft>
        <a:buSzPct val="90000"/>
        <a:buFont typeface="Wingdings" pitchFamily="2" charset="2"/>
        <a:buChar char=""/>
        <a:defRPr sz="20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1000"/>
        </a:spcBef>
        <a:spcAft>
          <a:spcPts val="0"/>
        </a:spcAft>
        <a:buSzPct val="90000"/>
        <a:buFont typeface="Wingdings" pitchFamily="2" charset="2"/>
        <a:buChar char=""/>
        <a:defRPr sz="18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1000"/>
        </a:spcBef>
        <a:spcAft>
          <a:spcPts val="0"/>
        </a:spcAft>
        <a:buSzPct val="90000"/>
        <a:buFont typeface="Wingdings" pitchFamily="2" charset="2"/>
        <a:buChar char=""/>
        <a:defRPr sz="1800" kern="120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5pPr>
      <a:lvl6pPr marL="2743200" indent="-457200" algn="l" defTabSz="914400" rtl="0" eaLnBrk="1" latinLnBrk="0" hangingPunct="1">
        <a:spcBef>
          <a:spcPts val="1000"/>
        </a:spcBef>
        <a:buSzPct val="90000"/>
        <a:buFont typeface="Wingdings" pitchFamily="2" charset="2"/>
        <a:buChar char="{"/>
        <a:defRPr lang="en-US" sz="1800" kern="1200" dirty="0" smtClean="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6pPr>
      <a:lvl7pPr marL="3200400" indent="-457200" algn="l" defTabSz="914400" rtl="0" eaLnBrk="1" latinLnBrk="0" hangingPunct="1">
        <a:spcBef>
          <a:spcPts val="1000"/>
        </a:spcBef>
        <a:buSzPct val="90000"/>
        <a:buFont typeface="Wingdings" pitchFamily="2" charset="2"/>
        <a:buChar char="|"/>
        <a:defRPr lang="en-US" sz="1800" kern="1200" baseline="0" dirty="0" smtClean="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7pPr>
      <a:lvl8pPr marL="3657600" indent="-457200" algn="l" defTabSz="914400" rtl="0" eaLnBrk="1" latinLnBrk="0" hangingPunct="1">
        <a:spcBef>
          <a:spcPts val="1000"/>
        </a:spcBef>
        <a:buSzPct val="90000"/>
        <a:buFont typeface="Wingdings" pitchFamily="2" charset="2"/>
        <a:buChar char="{"/>
        <a:defRPr lang="en-US" sz="1800" kern="1200" baseline="0" dirty="0" smtClean="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8pPr>
      <a:lvl9pPr marL="4114800" indent="-457200" algn="l" defTabSz="914400" rtl="0" eaLnBrk="1" latinLnBrk="0" hangingPunct="1">
        <a:spcBef>
          <a:spcPts val="1000"/>
        </a:spcBef>
        <a:buSzPct val="90000"/>
        <a:buFont typeface="Wingdings" pitchFamily="2" charset="2"/>
        <a:buChar char="|"/>
        <a:defRPr lang="en-US" sz="1800" kern="1200" dirty="0">
          <a:solidFill>
            <a:schemeClr val="bg1"/>
          </a:solidFill>
          <a:effectLst>
            <a:outerShdw blurRad="101600" dist="12700" dir="3600000" algn="tl" rotWithShape="0">
              <a:prstClr val="black">
                <a:alpha val="30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1" Type="http://schemas.microsoft.com/office/2007/relationships/media" Target="../media/media1.m4v"/><Relationship Id="rId2" Type="http://schemas.openxmlformats.org/officeDocument/2006/relationships/video" Target="../media/media1.m4v"/><Relationship Id="rId3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1" Type="http://schemas.microsoft.com/office/2007/relationships/media" Target="../media/media2.m4v"/><Relationship Id="rId2" Type="http://schemas.openxmlformats.org/officeDocument/2006/relationships/video" Target="../media/media2.m4v"/><Relationship Id="rId3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8921750" cy="6858000"/>
          </a:xfrm>
        </p:spPr>
        <p:txBody>
          <a:bodyPr/>
          <a:lstStyle/>
          <a:p>
            <a:r>
              <a:rPr lang="en-US" sz="15000" dirty="0" smtClean="0">
                <a:solidFill>
                  <a:srgbClr val="FF0000"/>
                </a:solidFill>
                <a:latin typeface="Georgia"/>
                <a:cs typeface="Bank Gothic"/>
              </a:rPr>
              <a:t>A </a:t>
            </a:r>
            <a:r>
              <a:rPr lang="en-US" sz="15000" dirty="0" err="1" smtClean="0">
                <a:solidFill>
                  <a:srgbClr val="FF0000"/>
                </a:solidFill>
                <a:latin typeface="Georgia"/>
                <a:cs typeface="Bank Gothic"/>
              </a:rPr>
              <a:t>Gleek</a:t>
            </a:r>
            <a:r>
              <a:rPr lang="en-US" sz="15000" dirty="0" smtClean="0">
                <a:solidFill>
                  <a:srgbClr val="FF0000"/>
                </a:solidFill>
                <a:latin typeface="Georgia"/>
                <a:cs typeface="Bank Gothic"/>
              </a:rPr>
              <a:t> Freaks Out</a:t>
            </a:r>
            <a:endParaRPr lang="en-US" sz="15000" dirty="0">
              <a:solidFill>
                <a:srgbClr val="FF0000"/>
              </a:solidFill>
              <a:latin typeface="Georgia"/>
              <a:cs typeface="Bank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89996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Georgia"/>
                <a:cs typeface="Bank Gothic"/>
              </a:rPr>
              <a:t>A </a:t>
            </a:r>
            <a:r>
              <a:rPr lang="en-US" dirty="0" err="1">
                <a:solidFill>
                  <a:srgbClr val="FF0000"/>
                </a:solidFill>
                <a:latin typeface="Georgia"/>
                <a:cs typeface="Bank Gothic"/>
              </a:rPr>
              <a:t>Gleek</a:t>
            </a:r>
            <a:r>
              <a:rPr lang="en-US" dirty="0">
                <a:solidFill>
                  <a:srgbClr val="FF0000"/>
                </a:solidFill>
                <a:latin typeface="Georgia"/>
                <a:cs typeface="Bank Gothic"/>
              </a:rPr>
              <a:t> Freaks 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2975" y="1457325"/>
            <a:ext cx="7232650" cy="254317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chemeClr val="tx1"/>
                </a:solidFill>
                <a:effectLst/>
                <a:latin typeface="Georgia"/>
              </a:rPr>
              <a:t>Staged </a:t>
            </a:r>
            <a:r>
              <a:rPr lang="en-US" sz="4000" dirty="0">
                <a:solidFill>
                  <a:schemeClr val="tx1"/>
                </a:solidFill>
                <a:effectLst/>
                <a:latin typeface="Georgia"/>
              </a:rPr>
              <a:t>a scene where a girl gets extremely upset because her </a:t>
            </a:r>
            <a:r>
              <a:rPr lang="en-US" sz="4000" dirty="0" err="1">
                <a:solidFill>
                  <a:schemeClr val="tx1"/>
                </a:solidFill>
                <a:effectLst/>
                <a:latin typeface="Georgia"/>
              </a:rPr>
              <a:t>favourite</a:t>
            </a:r>
            <a:r>
              <a:rPr lang="en-US" sz="4000" dirty="0">
                <a:solidFill>
                  <a:schemeClr val="tx1"/>
                </a:solidFill>
                <a:effectLst/>
                <a:latin typeface="Georgia"/>
              </a:rPr>
              <a:t> show Glee is not </a:t>
            </a:r>
            <a:r>
              <a:rPr lang="en-US" sz="4000" dirty="0" smtClean="0">
                <a:solidFill>
                  <a:schemeClr val="tx1"/>
                </a:solidFill>
                <a:effectLst/>
                <a:latin typeface="Georgia"/>
              </a:rPr>
              <a:t>on</a:t>
            </a:r>
            <a:br>
              <a:rPr lang="en-US" sz="4000" dirty="0" smtClean="0">
                <a:solidFill>
                  <a:schemeClr val="tx1"/>
                </a:solidFill>
                <a:effectLst/>
                <a:latin typeface="Georgia"/>
              </a:rPr>
            </a:br>
            <a:r>
              <a:rPr lang="en-US" sz="4000" dirty="0" smtClean="0">
                <a:solidFill>
                  <a:schemeClr val="tx1"/>
                </a:solidFill>
                <a:effectLst/>
                <a:latin typeface="Georgia"/>
              </a:rPr>
              <a:t/>
            </a:r>
            <a:br>
              <a:rPr lang="en-US" sz="4000" dirty="0" smtClean="0">
                <a:solidFill>
                  <a:schemeClr val="tx1"/>
                </a:solidFill>
                <a:effectLst/>
                <a:latin typeface="Georgia"/>
              </a:rPr>
            </a:br>
            <a:r>
              <a:rPr lang="en-US" sz="4000" dirty="0" smtClean="0">
                <a:solidFill>
                  <a:schemeClr val="tx1"/>
                </a:solidFill>
                <a:effectLst/>
                <a:latin typeface="Georgia"/>
              </a:rPr>
              <a:t>Seen </a:t>
            </a:r>
            <a:r>
              <a:rPr lang="en-US" sz="4000" dirty="0">
                <a:solidFill>
                  <a:schemeClr val="tx1"/>
                </a:solidFill>
                <a:effectLst/>
                <a:latin typeface="Georgia"/>
              </a:rPr>
              <a:t>as funny to others, because no one should get that mad over a show being postponed to a later </a:t>
            </a:r>
            <a:r>
              <a:rPr lang="en-US" sz="4000" dirty="0" smtClean="0">
                <a:solidFill>
                  <a:schemeClr val="tx1"/>
                </a:solidFill>
                <a:effectLst/>
                <a:latin typeface="Georgia"/>
              </a:rPr>
              <a:t>date</a:t>
            </a:r>
            <a:endParaRPr lang="en-US" sz="4000" dirty="0">
              <a:solidFill>
                <a:schemeClr val="tx1"/>
              </a:solidFill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442552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Georgia"/>
                <a:cs typeface="Bank Gothic"/>
              </a:rPr>
              <a:t>A </a:t>
            </a:r>
            <a:r>
              <a:rPr lang="en-US" dirty="0" err="1">
                <a:solidFill>
                  <a:srgbClr val="FF0000"/>
                </a:solidFill>
                <a:latin typeface="Georgia"/>
                <a:cs typeface="Bank Gothic"/>
              </a:rPr>
              <a:t>Gleek</a:t>
            </a:r>
            <a:r>
              <a:rPr lang="en-US" dirty="0">
                <a:solidFill>
                  <a:srgbClr val="FF0000"/>
                </a:solidFill>
                <a:latin typeface="Georgia"/>
                <a:cs typeface="Bank Gothic"/>
              </a:rPr>
              <a:t> Freaks Out</a:t>
            </a:r>
            <a:endParaRPr lang="en-US" dirty="0"/>
          </a:p>
        </p:txBody>
      </p:sp>
      <p:pic>
        <p:nvPicPr>
          <p:cNvPr id="4" name="meme300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0301" y="1232647"/>
            <a:ext cx="7232650" cy="4098925"/>
          </a:xfrm>
        </p:spPr>
      </p:pic>
      <p:sp>
        <p:nvSpPr>
          <p:cNvPr id="5" name="TextBox 4"/>
          <p:cNvSpPr txBox="1"/>
          <p:nvPr/>
        </p:nvSpPr>
        <p:spPr>
          <a:xfrm>
            <a:off x="2302577" y="5934670"/>
            <a:ext cx="48675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Georgia"/>
                <a:cs typeface="Georgia"/>
              </a:rPr>
              <a:t>93 views on </a:t>
            </a:r>
            <a:r>
              <a:rPr lang="en-US" sz="3600" dirty="0" err="1">
                <a:latin typeface="Georgia"/>
                <a:cs typeface="Georgia"/>
              </a:rPr>
              <a:t>Break.com</a:t>
            </a:r>
            <a:endParaRPr lang="en-US" sz="3600" dirty="0">
              <a:latin typeface="Georgia"/>
              <a:cs typeface="Georgia"/>
            </a:endParaRP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302577" y="5331572"/>
            <a:ext cx="47986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latin typeface="Georgia"/>
                <a:cs typeface="Georgia"/>
              </a:rPr>
              <a:t>390 views on YouTube</a:t>
            </a:r>
          </a:p>
        </p:txBody>
      </p:sp>
    </p:spTree>
    <p:extLst>
      <p:ext uri="{BB962C8B-B14F-4D97-AF65-F5344CB8AC3E}">
        <p14:creationId xmlns:p14="http://schemas.microsoft.com/office/powerpoint/2010/main" val="3300289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"/>
                            </p:stCondLst>
                            <p:childTnLst>
                              <p:par>
                                <p:cTn id="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  <p:bldP spid="5" grpId="0" build="allAtOnce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Georgia"/>
                <a:cs typeface="Bank Gothic"/>
              </a:rPr>
              <a:t>A </a:t>
            </a:r>
            <a:r>
              <a:rPr lang="en-US" dirty="0" err="1">
                <a:solidFill>
                  <a:srgbClr val="FF0000"/>
                </a:solidFill>
                <a:latin typeface="Georgia"/>
                <a:cs typeface="Bank Gothic"/>
              </a:rPr>
              <a:t>Gleek</a:t>
            </a:r>
            <a:r>
              <a:rPr lang="en-US" dirty="0">
                <a:solidFill>
                  <a:srgbClr val="FF0000"/>
                </a:solidFill>
                <a:latin typeface="Georgia"/>
                <a:cs typeface="Bank Gothic"/>
              </a:rPr>
              <a:t> Freaks Out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85825" y="1952625"/>
            <a:ext cx="747712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latin typeface="Georgia"/>
              </a:rPr>
              <a:t>Additionally, we created a remix of our original YouTube video so the original video could get more </a:t>
            </a:r>
            <a:r>
              <a:rPr lang="en-US" sz="4000" dirty="0" smtClean="0">
                <a:latin typeface="Georgia"/>
              </a:rPr>
              <a:t>views</a:t>
            </a:r>
            <a:endParaRPr lang="en-US" sz="4000" dirty="0"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963619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9647"/>
            <a:ext cx="9144000" cy="114300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Georgia"/>
                <a:cs typeface="Bank Gothic"/>
              </a:rPr>
              <a:t>A </a:t>
            </a:r>
            <a:r>
              <a:rPr lang="en-US" dirty="0" err="1">
                <a:solidFill>
                  <a:srgbClr val="FF0000"/>
                </a:solidFill>
                <a:latin typeface="Georgia"/>
                <a:cs typeface="Bank Gothic"/>
              </a:rPr>
              <a:t>Gleek</a:t>
            </a:r>
            <a:r>
              <a:rPr lang="en-US" dirty="0">
                <a:solidFill>
                  <a:srgbClr val="FF0000"/>
                </a:solidFill>
                <a:latin typeface="Georgia"/>
                <a:cs typeface="Bank Gothic"/>
              </a:rPr>
              <a:t> Freaks </a:t>
            </a:r>
            <a:r>
              <a:rPr lang="en-US" dirty="0" smtClean="0">
                <a:solidFill>
                  <a:srgbClr val="FF0000"/>
                </a:solidFill>
                <a:latin typeface="Georgia"/>
                <a:cs typeface="Bank Gothic"/>
              </a:rPr>
              <a:t>Out Remix</a:t>
            </a:r>
            <a:endParaRPr lang="en-US" dirty="0"/>
          </a:p>
        </p:txBody>
      </p:sp>
      <p:pic>
        <p:nvPicPr>
          <p:cNvPr id="4" name="12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5675" y="1232647"/>
            <a:ext cx="7232650" cy="4098925"/>
          </a:xfrm>
        </p:spPr>
      </p:pic>
      <p:sp>
        <p:nvSpPr>
          <p:cNvPr id="5" name="Rectangle 4"/>
          <p:cNvSpPr/>
          <p:nvPr/>
        </p:nvSpPr>
        <p:spPr>
          <a:xfrm>
            <a:off x="2183299" y="6101534"/>
            <a:ext cx="48654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latin typeface="Georgia"/>
                <a:cs typeface="Georgia"/>
              </a:rPr>
              <a:t>54 </a:t>
            </a:r>
            <a:r>
              <a:rPr lang="en-US" sz="3600" dirty="0">
                <a:latin typeface="Georgia"/>
                <a:cs typeface="Georgia"/>
              </a:rPr>
              <a:t>views on </a:t>
            </a:r>
            <a:r>
              <a:rPr lang="en-US" sz="3600" dirty="0" err="1">
                <a:latin typeface="Georgia"/>
                <a:cs typeface="Georgia"/>
              </a:rPr>
              <a:t>Break.com</a:t>
            </a:r>
            <a:endParaRPr lang="en-US" sz="3600" dirty="0">
              <a:latin typeface="Georgia"/>
              <a:cs typeface="Georgia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12796" y="5343519"/>
            <a:ext cx="45184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 smtClean="0">
                <a:latin typeface="Georgia"/>
                <a:cs typeface="Georgia"/>
              </a:rPr>
              <a:t>85 </a:t>
            </a:r>
            <a:r>
              <a:rPr lang="en-US" sz="3600" dirty="0">
                <a:latin typeface="Georgia"/>
                <a:cs typeface="Georgia"/>
              </a:rPr>
              <a:t>views on YouTube</a:t>
            </a:r>
            <a:endParaRPr lang="en-US" sz="3600" dirty="0"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805053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lee_logo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36" b="20036"/>
          <a:stretch>
            <a:fillRect/>
          </a:stretch>
        </p:blipFill>
        <p:spPr>
          <a:xfrm>
            <a:off x="1" y="0"/>
            <a:ext cx="9144000" cy="6857999"/>
          </a:xfrm>
        </p:spPr>
      </p:pic>
      <p:sp>
        <p:nvSpPr>
          <p:cNvPr id="5" name="Rectangle 4"/>
          <p:cNvSpPr/>
          <p:nvPr/>
        </p:nvSpPr>
        <p:spPr>
          <a:xfrm>
            <a:off x="5476876" y="4904779"/>
            <a:ext cx="36671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dirty="0" err="1" smtClean="0">
                <a:latin typeface="Georgia"/>
              </a:rPr>
              <a:t>Sunita</a:t>
            </a:r>
            <a:r>
              <a:rPr lang="en-US" sz="3000" dirty="0" smtClean="0">
                <a:latin typeface="Georgia"/>
              </a:rPr>
              <a:t> </a:t>
            </a:r>
            <a:r>
              <a:rPr lang="en-US" sz="3000" dirty="0" err="1" smtClean="0">
                <a:latin typeface="Georgia"/>
              </a:rPr>
              <a:t>Haridas</a:t>
            </a:r>
            <a:endParaRPr lang="en-US" sz="3000" dirty="0" smtClean="0">
              <a:latin typeface="Georgia"/>
            </a:endParaRPr>
          </a:p>
          <a:p>
            <a:r>
              <a:rPr lang="en-US" sz="3000" dirty="0" smtClean="0">
                <a:latin typeface="Georgia"/>
              </a:rPr>
              <a:t>Matthew Lawton</a:t>
            </a:r>
          </a:p>
          <a:p>
            <a:r>
              <a:rPr lang="en-US" sz="3000" dirty="0" err="1" smtClean="0">
                <a:latin typeface="Georgia"/>
              </a:rPr>
              <a:t>Soomin</a:t>
            </a:r>
            <a:r>
              <a:rPr lang="en-US" sz="3000" dirty="0" smtClean="0">
                <a:latin typeface="Georgia"/>
              </a:rPr>
              <a:t> </a:t>
            </a:r>
            <a:r>
              <a:rPr lang="en-US" sz="3000" dirty="0" err="1" smtClean="0">
                <a:latin typeface="Georgia"/>
              </a:rPr>
              <a:t>Suh</a:t>
            </a:r>
            <a:r>
              <a:rPr lang="en-US" sz="3000" dirty="0" smtClean="0">
                <a:latin typeface="Georgia"/>
              </a:rPr>
              <a:t> (Hazel)</a:t>
            </a:r>
          </a:p>
          <a:p>
            <a:r>
              <a:rPr lang="en-US" sz="3000" dirty="0" smtClean="0">
                <a:latin typeface="Georgia"/>
              </a:rPr>
              <a:t>Stephanie Trimboli</a:t>
            </a:r>
            <a:endParaRPr lang="en-US" sz="3000" dirty="0">
              <a:latin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3433536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D16207"/>
      </a:dk2>
      <a:lt2>
        <a:srgbClr val="F0B31E"/>
      </a:lt2>
      <a:accent1>
        <a:srgbClr val="51A6C2"/>
      </a:accent1>
      <a:accent2>
        <a:srgbClr val="51C2A9"/>
      </a:accent2>
      <a:accent3>
        <a:srgbClr val="7EC251"/>
      </a:accent3>
      <a:accent4>
        <a:srgbClr val="E1DC53"/>
      </a:accent4>
      <a:accent5>
        <a:srgbClr val="B54721"/>
      </a:accent5>
      <a:accent6>
        <a:srgbClr val="A16BB1"/>
      </a:accent6>
      <a:hlink>
        <a:srgbClr val="A40A06"/>
      </a:hlink>
      <a:folHlink>
        <a:srgbClr val="837F1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solidFill>
          <a:schemeClr val="phClr">
            <a:tint val="90000"/>
            <a:satMod val="135000"/>
          </a:schemeClr>
        </a:solidFill>
        <a:solidFill>
          <a:schemeClr val="phClr">
            <a:shade val="80000"/>
            <a:satMod val="110000"/>
          </a:schemeClr>
        </a:solidFill>
      </a:fillStyleLst>
      <a:lnStyleLst>
        <a:ln w="9525" cap="flat" cmpd="sng" algn="ctr">
          <a:solidFill>
            <a:schemeClr val="phClr">
              <a:satMod val="135000"/>
            </a:schemeClr>
          </a:solidFill>
          <a:prstDash val="solid"/>
        </a:ln>
        <a:ln w="25400" cap="flat" cmpd="sng" algn="ctr">
          <a:solidFill>
            <a:schemeClr val="phClr">
              <a:satMod val="150000"/>
            </a:schemeClr>
          </a:solidFill>
          <a:prstDash val="solid"/>
        </a:ln>
        <a:ln w="38100" cap="flat" cmpd="sng" algn="ctr">
          <a:solidFill>
            <a:schemeClr val="phClr"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76200" sx="101000" sy="101000" algn="ctr" rotWithShape="0">
              <a:srgbClr val="000000">
                <a:alpha val="50000"/>
              </a:srgbClr>
            </a:outerShdw>
            <a:reflection blurRad="12700" stA="20000" endPos="35000" dist="63500" dir="5400000" sy="-100000" rotWithShape="0"/>
          </a:effectLst>
        </a:effectStyle>
        <a:effectStyle>
          <a:effectLst>
            <a:outerShdw blurRad="127000" sx="103000" sy="103000" algn="ctr" rotWithShape="0">
              <a:srgbClr val="FFFFFF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morning" dir="t">
              <a:rot lat="0" lon="0" rev="1200000"/>
            </a:lightRig>
          </a:scene3d>
          <a:sp3d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/>
            </a:gs>
            <a:gs pos="100000">
              <a:schemeClr val="tx2"/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Summer.thmx</Template>
  <TotalTime>63</TotalTime>
  <Words>88</Words>
  <Application>Microsoft Macintosh PowerPoint</Application>
  <PresentationFormat>On-screen Show (4:3)</PresentationFormat>
  <Paragraphs>15</Paragraphs>
  <Slides>6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Summer</vt:lpstr>
      <vt:lpstr>A Gleek Freaks Out</vt:lpstr>
      <vt:lpstr>A Gleek Freaks Out</vt:lpstr>
      <vt:lpstr>A Gleek Freaks Out</vt:lpstr>
      <vt:lpstr>A Gleek Freaks Out</vt:lpstr>
      <vt:lpstr>A Gleek Freaks Out Remix</vt:lpstr>
      <vt:lpstr>PowerPoint Presentation</vt:lpstr>
    </vt:vector>
  </TitlesOfParts>
  <Company>University of Toronto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Gleek Freaks Out</dc:title>
  <dc:creator>Stephanie Trimboli</dc:creator>
  <cp:lastModifiedBy>Stephanie Trimboli</cp:lastModifiedBy>
  <cp:revision>13</cp:revision>
  <dcterms:created xsi:type="dcterms:W3CDTF">2010-11-18T21:34:59Z</dcterms:created>
  <dcterms:modified xsi:type="dcterms:W3CDTF">2010-11-18T22:38:38Z</dcterms:modified>
</cp:coreProperties>
</file>